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y="5143500" cx="9144000"/>
  <p:notesSz cx="6858000" cy="9144000"/>
  <p:embeddedFontLst>
    <p:embeddedFont>
      <p:font typeface="Montserrat"/>
      <p:regular r:id="rId22"/>
      <p:bold r:id="rId23"/>
      <p:italic r:id="rId24"/>
      <p:boldItalic r:id="rId25"/>
    </p:embeddedFont>
    <p:embeddedFont>
      <p:font typeface="Lato"/>
      <p:regular r:id="rId26"/>
      <p:bold r:id="rId27"/>
      <p:italic r:id="rId28"/>
      <p:boldItalic r:id="rId29"/>
    </p:embeddedFont>
    <p:embeddedFont>
      <p:font typeface="Oswald"/>
      <p:regular r:id="rId30"/>
      <p:bold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font" Target="fonts/Montserrat-regular.fntdata"/><Relationship Id="rId21" Type="http://schemas.openxmlformats.org/officeDocument/2006/relationships/slide" Target="slides/slide17.xml"/><Relationship Id="rId24" Type="http://schemas.openxmlformats.org/officeDocument/2006/relationships/font" Target="fonts/Montserrat-italic.fntdata"/><Relationship Id="rId23" Type="http://schemas.openxmlformats.org/officeDocument/2006/relationships/font" Target="fonts/Montserrat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Lato-regular.fntdata"/><Relationship Id="rId25" Type="http://schemas.openxmlformats.org/officeDocument/2006/relationships/font" Target="fonts/Montserrat-boldItalic.fntdata"/><Relationship Id="rId28" Type="http://schemas.openxmlformats.org/officeDocument/2006/relationships/font" Target="fonts/Lato-italic.fntdata"/><Relationship Id="rId27" Type="http://schemas.openxmlformats.org/officeDocument/2006/relationships/font" Target="fonts/Lato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Lato-bold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Oswald-bold.fntdata"/><Relationship Id="rId30" Type="http://schemas.openxmlformats.org/officeDocument/2006/relationships/font" Target="fonts/Oswald-regular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4ddea1b5f1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4ddea1b5f1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441e95d235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441e95d235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af9146eea0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af9146eea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441e95d235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441e95d235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dd51637ce8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dd51637ce8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f11473e06_0_6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f11473e06_0_6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c219cfa1c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c219cfa1c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f11473e06_0_6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f11473e06_0_6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f11473e06_0_8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f11473e06_0_8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f11473e06_0_6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f11473e06_0_6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b7025fb00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b7025fb00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90ef95bb45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90ef95bb45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86fa893522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86fa89352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293b0ad2d7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293b0ad2d7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293b0ad2d7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293b0ad2d7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293b0ad2d7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293b0ad2d7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fmla="val 0" name="adj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fmla="val 58774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" name="Google Shape;125;p11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" name="Google Shape;12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" name="Google Shape;39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" name="Google Shape;4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" name="Google Shape;46;p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" name="Google Shape;53;p5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" name="Google Shape;60;p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1" name="Google Shape;6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7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7" name="Google Shape;67;p7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" name="Google Shape;89;p8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" name="Google Shape;9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9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6" name="Google Shape;96;p9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97" name="Google Shape;97;p9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10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4" name="Google Shape;10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7.png"/><Relationship Id="rId6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developers.google.com/actions/food-ordering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mailto:josealvarado111@gmail.com" TargetMode="External"/><Relationship Id="rId4" Type="http://schemas.openxmlformats.org/officeDocument/2006/relationships/hyperlink" Target="https://www.sfdevshop.com/2022-fall-undergrad.html" TargetMode="External"/><Relationship Id="rId5" Type="http://schemas.openxmlformats.org/officeDocument/2006/relationships/hyperlink" Target="https://www.linkedin.com/in/josealvarado111/" TargetMode="External"/><Relationship Id="rId6" Type="http://schemas.openxmlformats.org/officeDocument/2006/relationships/hyperlink" Target="https://linktr.ee/imjosealvarado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jpg"/><Relationship Id="rId4" Type="http://schemas.openxmlformats.org/officeDocument/2006/relationships/image" Target="../media/image11.jpg"/><Relationship Id="rId9" Type="http://schemas.openxmlformats.org/officeDocument/2006/relationships/image" Target="../media/image15.jpg"/><Relationship Id="rId5" Type="http://schemas.openxmlformats.org/officeDocument/2006/relationships/image" Target="../media/image19.jpg"/><Relationship Id="rId6" Type="http://schemas.openxmlformats.org/officeDocument/2006/relationships/image" Target="../media/image21.jpg"/><Relationship Id="rId7" Type="http://schemas.openxmlformats.org/officeDocument/2006/relationships/image" Target="../media/image1.png"/><Relationship Id="rId8" Type="http://schemas.openxmlformats.org/officeDocument/2006/relationships/image" Target="../media/image1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Projects for USF CS Students 2022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35" name="Google Shape;135;p13"/>
          <p:cNvSpPr txBox="1"/>
          <p:nvPr>
            <p:ph idx="1" type="subTitle"/>
          </p:nvPr>
        </p:nvSpPr>
        <p:spPr>
          <a:xfrm>
            <a:off x="5083950" y="4178050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FEFEF"/>
                </a:solidFill>
              </a:rPr>
              <a:t>By Jose Alvarado</a:t>
            </a:r>
            <a:endParaRPr>
              <a:solidFill>
                <a:srgbClr val="EFEFE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2"/>
          <p:cNvSpPr txBox="1"/>
          <p:nvPr>
            <p:ph idx="1" type="body"/>
          </p:nvPr>
        </p:nvSpPr>
        <p:spPr>
          <a:xfrm>
            <a:off x="5162750" y="1277575"/>
            <a:ext cx="3528000" cy="325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Features</a:t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Create profiles for owners and renters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Owners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Create and edit listings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View a dashboard of listings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Customers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Search listings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Rent listings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View rent history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Message owners and ask them questions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Accept customer payments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Allow businesses to withdraw funds</a:t>
            </a:r>
            <a:endParaRPr/>
          </a:p>
        </p:txBody>
      </p:sp>
      <p:sp>
        <p:nvSpPr>
          <p:cNvPr id="198" name="Google Shape;198;p22"/>
          <p:cNvSpPr txBox="1"/>
          <p:nvPr>
            <p:ph idx="1" type="body"/>
          </p:nvPr>
        </p:nvSpPr>
        <p:spPr>
          <a:xfrm>
            <a:off x="1297500" y="1204675"/>
            <a:ext cx="35280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Goal</a:t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Create</a:t>
            </a:r>
            <a:r>
              <a:rPr lang="en"/>
              <a:t> a 2 sided marketplace where owners will be able to register their driveways, garages, and empty rooms and have others users pay to store their items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Basically, this is AirBnb but for storage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Owners will be able to create as many listings as they want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Renters will be able to pay and reserve the spot</a:t>
            </a:r>
            <a:endParaRPr/>
          </a:p>
        </p:txBody>
      </p:sp>
      <p:sp>
        <p:nvSpPr>
          <p:cNvPr id="199" name="Google Shape;199;p2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Decentralized Storage (Web or Mobile)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3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Decentralized Storage (Web or Mobile)</a:t>
            </a:r>
            <a:endParaRPr/>
          </a:p>
        </p:txBody>
      </p:sp>
      <p:pic>
        <p:nvPicPr>
          <p:cNvPr id="205" name="Google Shape;20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60250"/>
            <a:ext cx="5409528" cy="353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3078" y="1841500"/>
            <a:ext cx="3277271" cy="2665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4"/>
          <p:cNvSpPr txBox="1"/>
          <p:nvPr>
            <p:ph idx="1" type="body"/>
          </p:nvPr>
        </p:nvSpPr>
        <p:spPr>
          <a:xfrm>
            <a:off x="959575" y="3729200"/>
            <a:ext cx="5088000" cy="13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Features:</a:t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Account creation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Track Food + Supplements (extra scan barcode)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Create meal plans to follow which can be modified</a:t>
            </a:r>
            <a:endParaRPr/>
          </a:p>
        </p:txBody>
      </p:sp>
      <p:sp>
        <p:nvSpPr>
          <p:cNvPr id="212" name="Google Shape;212;p24"/>
          <p:cNvSpPr txBox="1"/>
          <p:nvPr>
            <p:ph idx="1" type="body"/>
          </p:nvPr>
        </p:nvSpPr>
        <p:spPr>
          <a:xfrm>
            <a:off x="1143300" y="1116150"/>
            <a:ext cx="45306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Goal</a:t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</a:t>
            </a:r>
            <a:r>
              <a:rPr lang="en"/>
              <a:t>llow users to track their weight and what they've eaten per day and view their progress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 MVP will be similar to MyFitnessPals Diary and Progress features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Users will be able to select from a predefined list of items or they can add their own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Users should be able to view their calories/macros/vitamins per day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Give recommendations for goals </a:t>
            </a:r>
            <a:endParaRPr/>
          </a:p>
        </p:txBody>
      </p:sp>
      <p:sp>
        <p:nvSpPr>
          <p:cNvPr id="213" name="Google Shape;213;p24"/>
          <p:cNvSpPr txBox="1"/>
          <p:nvPr>
            <p:ph type="title"/>
          </p:nvPr>
        </p:nvSpPr>
        <p:spPr>
          <a:xfrm>
            <a:off x="1291925" y="38260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Food Tracker (Web or Mobile)</a:t>
            </a:r>
            <a:endParaRPr/>
          </a:p>
        </p:txBody>
      </p:sp>
      <p:pic>
        <p:nvPicPr>
          <p:cNvPr id="214" name="Google Shape;21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7025" y="494813"/>
            <a:ext cx="2628900" cy="460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5"/>
          <p:cNvSpPr txBox="1"/>
          <p:nvPr>
            <p:ph type="title"/>
          </p:nvPr>
        </p:nvSpPr>
        <p:spPr>
          <a:xfrm>
            <a:off x="1291925" y="38260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Food Tracker (Web or Mobile)</a:t>
            </a:r>
            <a:endParaRPr/>
          </a:p>
        </p:txBody>
      </p:sp>
      <p:pic>
        <p:nvPicPr>
          <p:cNvPr id="220" name="Google Shape;22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9650" y="993775"/>
            <a:ext cx="1869199" cy="4093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8550" y="979800"/>
            <a:ext cx="1906749" cy="412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26199" y="979804"/>
            <a:ext cx="1906751" cy="4035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32247" y="257725"/>
            <a:ext cx="1751704" cy="4628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6"/>
          <p:cNvSpPr txBox="1"/>
          <p:nvPr>
            <p:ph idx="1" type="body"/>
          </p:nvPr>
        </p:nvSpPr>
        <p:spPr>
          <a:xfrm>
            <a:off x="1241500" y="1224500"/>
            <a:ext cx="35676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Goal</a:t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</a:t>
            </a:r>
            <a:r>
              <a:rPr lang="en"/>
              <a:t>llow users to be able to order and coordinate meals with other users across the US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Company events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Group of friends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Food influencers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MVP: we will start off with only being able to order pizza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Third party API integration is CRITICAL</a:t>
            </a:r>
            <a:endParaRPr/>
          </a:p>
          <a:p>
            <a:pPr indent="-311150" lvl="0" marL="9144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https://developers.google.com/actions/food-ordering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6"/>
          <p:cNvSpPr txBox="1"/>
          <p:nvPr>
            <p:ph idx="1" type="body"/>
          </p:nvPr>
        </p:nvSpPr>
        <p:spPr>
          <a:xfrm>
            <a:off x="5066350" y="1072100"/>
            <a:ext cx="3528000" cy="35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Features</a:t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Account creation + invitations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Anonymous addresses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Time zones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Define allergies / dislikes / diets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Coordinates purchases across different time zones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Purchase food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On demand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Credit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/>
              <a:t>Influencer can accept the food or convert it into credit for them to purchase their own food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View purchase history</a:t>
            </a:r>
            <a:endParaRPr/>
          </a:p>
        </p:txBody>
      </p:sp>
      <p:sp>
        <p:nvSpPr>
          <p:cNvPr id="230" name="Google Shape;230;p2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Food Ordering Platform (Web)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7"/>
          <p:cNvSpPr txBox="1"/>
          <p:nvPr>
            <p:ph idx="1" type="body"/>
          </p:nvPr>
        </p:nvSpPr>
        <p:spPr>
          <a:xfrm>
            <a:off x="5225700" y="1107075"/>
            <a:ext cx="3727800" cy="370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Mobile Developer</a:t>
            </a:r>
            <a:endParaRPr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Swift or Kotlin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React Native or Flutter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Front End Developer</a:t>
            </a:r>
            <a:endParaRPr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React or Vue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Material-UI, Ant Design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Backend End Developer</a:t>
            </a:r>
            <a:endParaRPr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AWS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Node.js with Express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Postgres </a:t>
            </a:r>
            <a:r>
              <a:rPr lang="en" sz="1300"/>
              <a:t>Database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Jamstack SAAS (Advanced)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Chakra UI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Next.js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NestJS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Prisma (Node.js and TypeScript ORM)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NextAuth.js (Authentication for Next.js)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Tailwind CSS</a:t>
            </a:r>
            <a:endParaRPr/>
          </a:p>
        </p:txBody>
      </p:sp>
      <p:sp>
        <p:nvSpPr>
          <p:cNvPr id="236" name="Google Shape;236;p2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Schedule/Goals</a:t>
            </a:r>
            <a:endParaRPr/>
          </a:p>
        </p:txBody>
      </p:sp>
      <p:sp>
        <p:nvSpPr>
          <p:cNvPr id="237" name="Google Shape;237;p27"/>
          <p:cNvSpPr txBox="1"/>
          <p:nvPr>
            <p:ph idx="1" type="body"/>
          </p:nvPr>
        </p:nvSpPr>
        <p:spPr>
          <a:xfrm>
            <a:off x="1145100" y="1107075"/>
            <a:ext cx="408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Week 1: Intro &amp; Walkthrough</a:t>
            </a:r>
            <a:endParaRPr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AutoNum type="alphaLcPeriod"/>
            </a:pPr>
            <a:r>
              <a:rPr lang="en" sz="1300"/>
              <a:t>Tutorials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AutoNum type="alphaLcPeriod"/>
            </a:pPr>
            <a:r>
              <a:rPr lang="en" sz="1300"/>
              <a:t>Access to GitHub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Week 2: Backend Tutorials: Node.js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Week 3: Frontend Tutorials:  React.js or Swift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Week 4 - 12: Project Tasks</a:t>
            </a:r>
            <a:endParaRPr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AutoNum type="alphaLcPeriod"/>
            </a:pPr>
            <a:r>
              <a:rPr lang="en" sz="1300"/>
              <a:t>Bi-weekly tasks will be provided based on the number of students in each team and their experience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AutoNum type="alphaLcPeriod"/>
            </a:pPr>
            <a:r>
              <a:rPr lang="en" sz="1300"/>
              <a:t>Weekly standups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Week 13-15:</a:t>
            </a:r>
            <a:endParaRPr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AutoNum type="alphaLcPeriod"/>
            </a:pPr>
            <a:r>
              <a:rPr lang="en" sz="1300"/>
              <a:t>Wrapping up key features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AutoNum type="alphaLcPeriod"/>
            </a:pPr>
            <a:r>
              <a:rPr lang="en" sz="1300"/>
              <a:t>Poster presentations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AutoNum type="alphaLcPeriod"/>
            </a:pPr>
            <a:r>
              <a:rPr lang="en" sz="1300"/>
              <a:t>Working on extra features if your team is ahead of schedule</a:t>
            </a:r>
            <a:endParaRPr sz="1300"/>
          </a:p>
        </p:txBody>
      </p:sp>
      <p:sp>
        <p:nvSpPr>
          <p:cNvPr id="238" name="Google Shape;238;p27"/>
          <p:cNvSpPr txBox="1"/>
          <p:nvPr>
            <p:ph type="title"/>
          </p:nvPr>
        </p:nvSpPr>
        <p:spPr>
          <a:xfrm>
            <a:off x="4929275" y="393750"/>
            <a:ext cx="3635700" cy="65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Preferred Tech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8"/>
          <p:cNvSpPr txBox="1"/>
          <p:nvPr>
            <p:ph type="title"/>
          </p:nvPr>
        </p:nvSpPr>
        <p:spPr>
          <a:xfrm>
            <a:off x="1314325" y="434675"/>
            <a:ext cx="6996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should you pick one of my projects?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Lato"/>
                <a:ea typeface="Lato"/>
                <a:cs typeface="Lato"/>
                <a:sym typeface="Lato"/>
              </a:rPr>
              <a:t>You will learn enough to apply for a junior software engineering position</a:t>
            </a:r>
            <a:endParaRPr b="1" sz="13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28"/>
          <p:cNvSpPr txBox="1"/>
          <p:nvPr/>
        </p:nvSpPr>
        <p:spPr>
          <a:xfrm>
            <a:off x="5283850" y="1343700"/>
            <a:ext cx="3373800" cy="3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AutoNum type="arabicPeriod" startAt="10"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No prior experience needed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AutoNum type="alphaLcPeriod"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You will learn the fundamentals as you go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AutoNum type="alphaLcPeriod"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Must have a desire to learn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AutoNum type="alphaLcPeriod"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1-1 help to debug your code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ato"/>
              <a:buAutoNum type="arabicPeriod" startAt="10"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Mentorship beyond USF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AutoNum type="alphaLcPeriod"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Grad School Recommendations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AutoNum type="alphaLcPeriod"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Job references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AutoNum type="arabicPeriod" startAt="10"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Resources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AutoNum type="alphaLcPeriod"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Tutorials &amp; courses 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AutoNum type="alphaLcPeriod"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Resume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AutoNum type="alphaLcPeriod"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LinkedIn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AutoNum type="arabicPeriod" startAt="10"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Connect with Alumni students through our Slack channel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AutoNum type="arabicPeriod" startAt="10"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Job Referrals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AutoNum type="arabicPeriod" startAt="10"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Public recognition when we launch!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5" name="Google Shape;245;p28"/>
          <p:cNvSpPr txBox="1"/>
          <p:nvPr>
            <p:ph idx="1" type="body"/>
          </p:nvPr>
        </p:nvSpPr>
        <p:spPr>
          <a:xfrm>
            <a:off x="1314325" y="1299000"/>
            <a:ext cx="3829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Mobile Software Engineer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n"/>
              <a:t>National Avg. Salary: $127,000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Node.js (API) Software Engineer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n"/>
              <a:t>National Avg. Salary: $110,000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React.js (Web) Software Engineer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n"/>
              <a:t>National Avg. Salary: $120,000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Real world experience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Opportunity to give feedback on the product and roadmap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Sprint workshops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Resume Review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LinkedIn Recommendation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Technical Interview Problems + Mock Interviews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9"/>
          <p:cNvSpPr txBox="1"/>
          <p:nvPr>
            <p:ph idx="1" type="body"/>
          </p:nvPr>
        </p:nvSpPr>
        <p:spPr>
          <a:xfrm>
            <a:off x="166600" y="608250"/>
            <a:ext cx="8815500" cy="429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/>
              <a:t>Questions?</a:t>
            </a:r>
            <a:endParaRPr sz="72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Feel free to reach out!</a:t>
            </a:r>
            <a:endParaRPr sz="24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Jose Alvarado &lt;</a:t>
            </a:r>
            <a:r>
              <a:rPr lang="en" sz="2400" u="sng">
                <a:solidFill>
                  <a:schemeClr val="hlink"/>
                </a:solidFill>
                <a:hlinkClick r:id="rId3"/>
              </a:rPr>
              <a:t>josealvarado111@gmail.com</a:t>
            </a:r>
            <a:r>
              <a:rPr lang="en" sz="2400"/>
              <a:t>&gt;</a:t>
            </a:r>
            <a:endParaRPr sz="24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Projects: </a:t>
            </a:r>
            <a:r>
              <a:rPr lang="en" sz="2400" u="sng">
                <a:solidFill>
                  <a:schemeClr val="hlink"/>
                </a:solidFill>
                <a:hlinkClick r:id="rId4"/>
              </a:rPr>
              <a:t>https://www.sfdevshop.com/2022-fall-undergrad.html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r>
              <a:rPr lang="en" sz="2400"/>
              <a:t>LinkedIn</a:t>
            </a:r>
            <a:r>
              <a:rPr lang="en" sz="2400"/>
              <a:t>: </a:t>
            </a:r>
            <a:r>
              <a:rPr lang="en" sz="2400" u="sng">
                <a:solidFill>
                  <a:schemeClr val="hlink"/>
                </a:solidFill>
                <a:hlinkClick r:id="rId5"/>
              </a:rPr>
              <a:t>https://www.linkedin.com/in/josealvarado111/</a:t>
            </a:r>
            <a:endParaRPr sz="24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/>
              <a:t>LinkTree: </a:t>
            </a:r>
            <a:r>
              <a:rPr lang="en" sz="2400" u="sng">
                <a:solidFill>
                  <a:schemeClr val="hlink"/>
                </a:solidFill>
                <a:hlinkClick r:id="rId6"/>
              </a:rPr>
              <a:t>https://linktr.ee/imjosealvarado</a:t>
            </a:r>
            <a:endParaRPr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4"/>
          <p:cNvSpPr txBox="1"/>
          <p:nvPr>
            <p:ph idx="1" type="body"/>
          </p:nvPr>
        </p:nvSpPr>
        <p:spPr>
          <a:xfrm>
            <a:off x="955050" y="3733475"/>
            <a:ext cx="5133000" cy="7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 Jose Alvarado</a:t>
            </a:r>
            <a:endParaRPr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2015: M.S. in Computer Science from USF</a:t>
            </a:r>
            <a:endParaRPr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1" name="Google Shape;141;p14"/>
          <p:cNvSpPr txBox="1"/>
          <p:nvPr/>
        </p:nvSpPr>
        <p:spPr>
          <a:xfrm>
            <a:off x="5371650" y="1003050"/>
            <a:ext cx="3415500" cy="31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Business Owner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Engineering Manager where I manage the following projects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Swift iOS App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Node.js API on AWS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React Web App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</a:t>
            </a: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ounded Giftata (iOS App)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Founded Zipkick (iOS/Web App)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Successful exit 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Founded ThisWon (iOS App)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Co-founded with another USF student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Successful</a:t>
            </a: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exit 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Founded SF Dev Shop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Freelance projects on the side for other companies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2" name="Google Shape;142;p14"/>
          <p:cNvSpPr txBox="1"/>
          <p:nvPr>
            <p:ph type="title"/>
          </p:nvPr>
        </p:nvSpPr>
        <p:spPr>
          <a:xfrm>
            <a:off x="1297500" y="393750"/>
            <a:ext cx="70389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Introduction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43" name="Google Shape;14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1275" y="1029987"/>
            <a:ext cx="1800551" cy="2701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5"/>
          <p:cNvSpPr txBox="1"/>
          <p:nvPr>
            <p:ph idx="1" type="body"/>
          </p:nvPr>
        </p:nvSpPr>
        <p:spPr>
          <a:xfrm>
            <a:off x="949250" y="683725"/>
            <a:ext cx="35280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Feb</a:t>
            </a:r>
            <a:r>
              <a:rPr lang="en"/>
              <a:t> 2017 - Present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Worked with 129 students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37 Projects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5"/>
          <p:cNvSpPr txBox="1"/>
          <p:nvPr>
            <p:ph type="title"/>
          </p:nvPr>
        </p:nvSpPr>
        <p:spPr>
          <a:xfrm>
            <a:off x="1303075" y="371425"/>
            <a:ext cx="7038900" cy="7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 Stats</a:t>
            </a:r>
            <a:endParaRPr/>
          </a:p>
        </p:txBody>
      </p:sp>
      <p:pic>
        <p:nvPicPr>
          <p:cNvPr id="150" name="Google Shape;15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650" y="3356900"/>
            <a:ext cx="2575702" cy="163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9750" y="76948"/>
            <a:ext cx="2369778" cy="1409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98600" y="76950"/>
            <a:ext cx="2947130" cy="2210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2400" y="1638975"/>
            <a:ext cx="2947120" cy="1865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55500" y="3100712"/>
            <a:ext cx="3020550" cy="21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5"/>
          <p:cNvPicPr preferRelativeResize="0"/>
          <p:nvPr/>
        </p:nvPicPr>
        <p:blipFill rotWithShape="1">
          <a:blip r:embed="rId8">
            <a:alphaModFix/>
          </a:blip>
          <a:srcRect b="0" l="0" r="-8412" t="-7654"/>
          <a:stretch/>
        </p:blipFill>
        <p:spPr>
          <a:xfrm>
            <a:off x="6065750" y="3149250"/>
            <a:ext cx="3158222" cy="1865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3850" y="1566025"/>
            <a:ext cx="2487393" cy="186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6"/>
          <p:cNvSpPr txBox="1"/>
          <p:nvPr>
            <p:ph type="title"/>
          </p:nvPr>
        </p:nvSpPr>
        <p:spPr>
          <a:xfrm>
            <a:off x="1297500" y="393750"/>
            <a:ext cx="7038900" cy="7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Students I worked with recently</a:t>
            </a:r>
            <a:endParaRPr/>
          </a:p>
        </p:txBody>
      </p:sp>
      <p:pic>
        <p:nvPicPr>
          <p:cNvPr id="162" name="Google Shape;16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5774" y="1099350"/>
            <a:ext cx="3532125" cy="386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275" y="1586463"/>
            <a:ext cx="4991100" cy="311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7"/>
          <p:cNvSpPr txBox="1"/>
          <p:nvPr>
            <p:ph idx="1" type="body"/>
          </p:nvPr>
        </p:nvSpPr>
        <p:spPr>
          <a:xfrm>
            <a:off x="1251625" y="1209750"/>
            <a:ext cx="727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  <a:p>
            <a:pPr indent="-38735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Char char="●"/>
            </a:pPr>
            <a:r>
              <a:rPr lang="en" sz="2700">
                <a:latin typeface="Montserrat"/>
                <a:ea typeface="Montserrat"/>
                <a:cs typeface="Montserrat"/>
                <a:sym typeface="Montserrat"/>
              </a:rPr>
              <a:t>Reservation and Party Booking App</a:t>
            </a:r>
            <a:endParaRPr sz="25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700">
                <a:latin typeface="Montserrat"/>
                <a:ea typeface="Montserrat"/>
                <a:cs typeface="Montserrat"/>
                <a:sym typeface="Montserrat"/>
              </a:rPr>
              <a:t>Food Tracker App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700">
                <a:latin typeface="Montserrat"/>
                <a:ea typeface="Montserrat"/>
                <a:cs typeface="Montserrat"/>
                <a:sym typeface="Montserrat"/>
              </a:rPr>
              <a:t>Food Ordering App</a:t>
            </a:r>
            <a:endParaRPr sz="2500"/>
          </a:p>
        </p:txBody>
      </p:sp>
      <p:sp>
        <p:nvSpPr>
          <p:cNvPr id="169" name="Google Shape;169;p1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8"/>
          <p:cNvSpPr txBox="1"/>
          <p:nvPr>
            <p:ph idx="1" type="body"/>
          </p:nvPr>
        </p:nvSpPr>
        <p:spPr>
          <a:xfrm>
            <a:off x="5066350" y="1072100"/>
            <a:ext cx="3528000" cy="35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Features</a:t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Create profiles for companies and customers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Companies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Create and edit packages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View purchased </a:t>
            </a:r>
            <a:r>
              <a:rPr lang="en"/>
              <a:t>packages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Edit packages that only paid half up front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Customers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Purchase packages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View history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Accept payments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Allow businesses to withdraw funds</a:t>
            </a:r>
            <a:endParaRPr/>
          </a:p>
        </p:txBody>
      </p:sp>
      <p:sp>
        <p:nvSpPr>
          <p:cNvPr id="175" name="Google Shape;175;p18"/>
          <p:cNvSpPr txBox="1"/>
          <p:nvPr>
            <p:ph idx="1" type="body"/>
          </p:nvPr>
        </p:nvSpPr>
        <p:spPr>
          <a:xfrm>
            <a:off x="1241500" y="1224500"/>
            <a:ext cx="35280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Goal</a:t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Allow users to buy tickets and book </a:t>
            </a:r>
            <a:r>
              <a:rPr lang="en"/>
              <a:t>reservations for a variety of different events</a:t>
            </a:r>
            <a:r>
              <a:rPr lang="en"/>
              <a:t>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Companies should be able to create their party packages and have a public page where customers can make purchases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Difficulty: Some packages are very complex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Customers should be able to select a package, select an available date, and customize it however they want before checking out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Reservations only require half the amount to be paid up front</a:t>
            </a:r>
            <a:endParaRPr/>
          </a:p>
        </p:txBody>
      </p:sp>
      <p:sp>
        <p:nvSpPr>
          <p:cNvPr id="176" name="Google Shape;176;p1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Reservation and Party Booking App</a:t>
            </a:r>
            <a:r>
              <a:rPr lang="en"/>
              <a:t> </a:t>
            </a:r>
            <a:r>
              <a:rPr lang="en"/>
              <a:t>(Web)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2825" y="152400"/>
            <a:ext cx="6348273" cy="4838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3800" y="152400"/>
            <a:ext cx="6886487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625" y="152400"/>
            <a:ext cx="6197407" cy="483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4024" y="1282804"/>
            <a:ext cx="2849974" cy="2662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